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9" r:id="rId4"/>
    <p:sldId id="272" r:id="rId5"/>
    <p:sldId id="290" r:id="rId6"/>
    <p:sldId id="257" r:id="rId7"/>
    <p:sldId id="260" r:id="rId8"/>
    <p:sldId id="275" r:id="rId9"/>
    <p:sldId id="261" r:id="rId10"/>
    <p:sldId id="263" r:id="rId11"/>
    <p:sldId id="267" r:id="rId12"/>
    <p:sldId id="271" r:id="rId13"/>
    <p:sldId id="268" r:id="rId14"/>
    <p:sldId id="269" r:id="rId15"/>
    <p:sldId id="264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1C24A0-B774-450B-AC2D-D24513CBEB37}">
          <p14:sldIdLst>
            <p14:sldId id="256"/>
            <p14:sldId id="270"/>
            <p14:sldId id="259"/>
            <p14:sldId id="272"/>
            <p14:sldId id="290"/>
            <p14:sldId id="257"/>
            <p14:sldId id="260"/>
            <p14:sldId id="275"/>
            <p14:sldId id="261"/>
            <p14:sldId id="263"/>
            <p14:sldId id="267"/>
            <p14:sldId id="271"/>
            <p14:sldId id="268"/>
            <p14:sldId id="269"/>
          </p14:sldIdLst>
        </p14:section>
        <p14:section name="Untitled Section" id="{5837AFE1-C986-48F8-9E0A-4502C97AD18A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008080"/>
    <a:srgbClr val="0F1A2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9F5827-4FA4-44E2-83A2-4AEF7F549A93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735CBA-22A4-4E6F-A8BD-71A7B8AC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0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800 miles of anadromous fish habitat opened up by Caltrans District 2 our of Redding alone.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35CBA-22A4-4E6F-A8BD-71A7B8AC95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approach to Project Mitigation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35CBA-22A4-4E6F-A8BD-71A7B8AC9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35CBA-22A4-4E6F-A8BD-71A7B8AC95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2326-ADD0-4451-BFF4-66B749944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3870A-FB07-4BBB-BD3E-4449B4983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5ABC-3021-45B5-A992-C4C568FD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C38E4-4F67-475E-9056-D61378A2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899E-84FC-4FC2-81AD-F190D1E4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50F2-8974-4823-90EB-1479437B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5A513-8C5F-4D04-B1E1-282B3D14E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2168C-82E2-46A8-89C3-00E3D8A8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EF2F6-143A-4794-A347-7519D838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E12B-0724-48EA-B744-78D173AC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27DC1-A9CE-4DCC-9437-FEBE4ABC0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93B1B-BCA8-4B87-9DC4-6F8C200F2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0500D-6421-420A-A756-8DB153A6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800F-529B-4270-870C-462A83A5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B923C-C2AB-415E-A142-3BA60030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ECCE-C185-461C-8DA9-35B397E5F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1C89A-8F52-4FBA-A72E-990EC2EF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6C509-7E51-4F04-8BA6-BEAA8620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3522-1011-407B-869D-A39641E6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7D16E-0818-4D7D-AA43-79EA4C58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0CF0-4E8D-49B5-86C6-43156946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1694D-4A47-47E8-8BAE-F6FCED1F3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B93B-9A8E-472F-A43F-C5A18B99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EE1D1-2F76-4537-BD0C-C72788B5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58569-5442-45C3-BAA2-5C576C56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32BB-137B-4669-AA44-912CEAEB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2706-5D17-4B15-A410-A6C1ED0D0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C7C0-7D27-4229-AF08-D9C8D8522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E41F2-2EC0-4DEB-84DE-87C60014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0E8E2-8822-4E48-A7BA-4B4498DB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47C77-ACB5-4470-942A-317C975E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E39E-C512-4247-B1EB-C7FD320D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9DDCC-BB33-435E-85DF-DE69DC675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DD670-D3CF-49D6-AA59-FBDDA82B8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FD89E-0B15-43B7-931F-859A2087B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00085-7512-419B-BD16-A5C8986CD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455C4-C15B-439A-BF50-1971E5D7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BCA9A-627C-47C5-A01F-A9A92839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D092B-0C76-4BBE-B501-63CE33EA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1310-0B69-4465-9FE7-F8F53A401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E07AA-6D34-4729-9BFA-D185E5CE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D7106-60C9-4843-B102-10180015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310D2-D893-4279-9E3F-FBB08FE9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0F188F-BAB6-45B5-B15D-CD221F79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D020D-D451-4609-8D78-89338078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92379-4DA0-426A-B0FF-ABDC8A22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A6DF-562D-4EBC-88F0-523E190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4FC8-57BF-4D7A-87B7-E1617DA2F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0FE9F-A22C-4076-8E87-3C2C3FAD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9BD9E-A514-4193-A3AF-9795101C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C4145-585A-428B-9DF1-8E585381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F943B-D3AE-4A42-9D45-B4BB8A70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5349-AA1E-455D-B56F-8502896F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15284-9652-44AE-9392-0EAEF33DE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4232-28B6-40B0-8FFF-D9652C100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D5CBF-00A6-46BE-BB94-6C660832C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45ACB-829F-43DA-AADB-1178080D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73D11-619F-4BCD-B423-C7B0A198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9E69D1-4792-4C83-B1E7-D652E864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4D796-F5ED-4F7F-B283-21C0CE33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41A99-B2DA-4521-97B2-48E367B2D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EC8B-0E46-4908-831F-F1380C74D214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B9D92-5353-4E46-B1D5-978B742EC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3B45-4409-4E62-BF67-BFFB9C38D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3A09E-CD19-417A-B156-2FFCB2E33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-mvhPMokY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rgbClr val="254B9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2A796-6533-4E95-B1DE-05A236A0E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9311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Caltrans Environmental </a:t>
            </a:r>
            <a:b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Into The Future</a:t>
            </a:r>
            <a:b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US" sz="2700" dirty="0">
                <a:solidFill>
                  <a:srgbClr val="FFFF00"/>
                </a:solidFill>
                <a:cs typeface="Arial" panose="020B0604020202020204" pitchFamily="34" charset="0"/>
              </a:rPr>
              <a:t>A Presentation for Lassen County Transportation Commission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2F0DDC-6CE0-4592-9C69-36CB28628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3287"/>
            <a:ext cx="9144000" cy="198451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Wesley Stroud</a:t>
            </a:r>
          </a:p>
          <a:p>
            <a:r>
              <a:rPr lang="en-US" sz="2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North Region Environmental Services</a:t>
            </a:r>
          </a:p>
          <a:p>
            <a:r>
              <a:rPr lang="en-US" sz="2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California Department of Transportation</a:t>
            </a:r>
            <a:r>
              <a:rPr lang="en-US" sz="21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21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F6B04-D61D-444D-A58E-F5133784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30" y="5382531"/>
            <a:ext cx="1298456" cy="10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77D23-8591-4B64-8CB9-89688DD9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Top 13 Deer Crossing Priorities Statewide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B1496A-C619-4EC0-B683-A1258E772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1722"/>
            <a:ext cx="8044070" cy="496650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24A04-FB7F-4E8D-9E2A-D257DF59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89ECEF89-7C29-40EE-91FC-A9A66ECCF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39" y="1351722"/>
            <a:ext cx="4028661" cy="49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25BFA-723F-4876-822B-6E8E79B9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Top 7 Wildlife Crossing Priorities in District 2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1D6123-A13C-4706-B842-F3ACEBD00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5" y="1338469"/>
            <a:ext cx="5983225" cy="53273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88993-F5E2-4A27-B2D3-7D54CC8AA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0599A-7402-4C87-ADCC-177E3E9F4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68"/>
            <a:ext cx="6208775" cy="53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BFE3-8D25-486D-A63B-76487085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U.S. 97 Wildlife Conservation Board and Western Transportation Institute Grants and Wildlife Crossing Proposal (SIS-97-PM 20.0/40.0)</a:t>
            </a:r>
          </a:p>
        </p:txBody>
      </p:sp>
      <p:pic>
        <p:nvPicPr>
          <p:cNvPr id="4" name="Picture 3" descr="A picture containing track, traveling, highway&#10;&#10;Description automatically generated">
            <a:extLst>
              <a:ext uri="{FF2B5EF4-FFF2-40B4-BE49-F238E27FC236}">
                <a16:creationId xmlns:a16="http://schemas.microsoft.com/office/drawing/2014/main" id="{FAB9E213-5C6A-4811-9924-A9B5EEC6F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40" y="2107547"/>
            <a:ext cx="5184081" cy="3888061"/>
          </a:xfrm>
          <a:prstGeom prst="rect">
            <a:avLst/>
          </a:prstGeom>
        </p:spPr>
      </p:pic>
      <p:pic>
        <p:nvPicPr>
          <p:cNvPr id="14" name="Content Placeholder 13" descr="A road with a fence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4939AA3B-40D1-4E92-8DDB-F17A5FEFAC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4" y="2107547"/>
            <a:ext cx="5184080" cy="3888060"/>
          </a:xfrm>
        </p:spPr>
      </p:pic>
    </p:spTree>
    <p:extLst>
      <p:ext uri="{BB962C8B-B14F-4D97-AF65-F5344CB8AC3E}">
        <p14:creationId xmlns:p14="http://schemas.microsoft.com/office/powerpoint/2010/main" val="6245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4C67A-08CD-4710-AF0C-51F519DA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Fiber Reinforced Polymer</a:t>
            </a:r>
          </a:p>
        </p:txBody>
      </p:sp>
      <p:pic>
        <p:nvPicPr>
          <p:cNvPr id="4" name="Content Placeholder 3" descr="A picture containing water, tree, outdoor, river&#10;&#10;Description automatically generated">
            <a:extLst>
              <a:ext uri="{FF2B5EF4-FFF2-40B4-BE49-F238E27FC236}">
                <a16:creationId xmlns:a16="http://schemas.microsoft.com/office/drawing/2014/main" id="{E89CDBDD-2100-4F38-BE0F-D2CBD5961C4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9E28AF-ED9A-4348-844B-1F2130DF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Fiber-reinforced polymers (FRPs) are a composite material of structural fibers set in a mold of thermoset resin. The resins do not get soft at elevated temperatures so they restrain the fibers against buckling and allow the transfer of shear stress between them.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969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B940-E22E-4508-A9B2-3C569DC4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Benefits of FRP Structures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14CD-13B4-464F-AAF7-D55DBFF3A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strength to weight ratio.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Light weight material reduces transportation and construction costs.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Service life of 100 years.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Little/no maintenance required.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Extremely resistant to corrosion and rot.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Does not absorb water.</a:t>
            </a:r>
          </a:p>
          <a:p>
            <a:r>
              <a:rPr lang="en-US" dirty="0">
                <a:solidFill>
                  <a:schemeClr val="bg1"/>
                </a:solidFill>
              </a:rPr>
              <a:t>Depending on the type of resin and fibers selected, FRP materials can be: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Fire, ultra-violet ray and impact resistant.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Electromagnetically transparent.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Have low thermal conductivity.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Provide no electrical conductivity.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Bio-based or use recycled plastic.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F53C29-289D-4427-9228-46C2C394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123C6-C6C4-4087-9229-38B04CC2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pic>
        <p:nvPicPr>
          <p:cNvPr id="2" name="Online Media 1" title="(RE)CONNECTING WILD - RESTORING SAFE PASSAGE">
            <a:hlinkClick r:id="" action="ppaction://media"/>
            <a:extLst>
              <a:ext uri="{FF2B5EF4-FFF2-40B4-BE49-F238E27FC236}">
                <a16:creationId xmlns:a16="http://schemas.microsoft.com/office/drawing/2014/main" id="{864B285B-280B-4D5E-B997-46049E52D0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7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chemeClr val="accent1">
                <a:lumMod val="97000"/>
                <a:lumOff val="3000"/>
              </a:schemeClr>
            </a:gs>
            <a:gs pos="8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1949-D727-419C-BC10-BB9186B2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B13A-E047-4949-BC9A-7EC0E7D7F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Caltrans Supervising Environmental Planner, Redding/NR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Married with Two Children 10 and 8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Graduated with a BS in Environmental Science from Humboldt State University  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Grew up in Red Bluff, CA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Biologist my entire life.  Professionally started working at CDFW when I was 18 and have worked for the State ever since (Land Conservancy).  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My passions are traveling, habitat restoration/Connectivity, hunting, fishing and spending time with family.</a:t>
            </a:r>
          </a:p>
        </p:txBody>
      </p:sp>
    </p:spTree>
    <p:extLst>
      <p:ext uri="{BB962C8B-B14F-4D97-AF65-F5344CB8AC3E}">
        <p14:creationId xmlns:p14="http://schemas.microsoft.com/office/powerpoint/2010/main" val="24085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F1A2F"/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BBF5-5D9A-4EFD-A738-75AD0EB1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1" indent="0" algn="ctr">
              <a:buNone/>
            </a:pPr>
            <a:r>
              <a:rPr lang="en-US" sz="4700" dirty="0">
                <a:solidFill>
                  <a:srgbClr val="FFFF00"/>
                </a:solidFill>
                <a:cs typeface="Arial" panose="020B0604020202020204" pitchFamily="34" charset="0"/>
              </a:rPr>
              <a:t>Today’s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34DDC-D465-4436-B451-C184D532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Wildlife Connectivity Projects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Caltrans CEQA and Permit Driven Mitigation (current and the dream)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Identification of Top 7 Wildlife Crossing Priorities (Caltrans District 2 Specific)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Identification of Top 13 deer crossing priorities (California Specific)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AB90B-2574-4703-BB9A-95DB1261D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BDA0-96B7-4686-9F18-9452F703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600" dirty="0">
                <a:solidFill>
                  <a:srgbClr val="FFFF00"/>
                </a:solidFill>
                <a:cs typeface="Arial" panose="020B0604020202020204" pitchFamily="34" charset="0"/>
              </a:rPr>
              <a:t>Caltrans California Environmental Quality Act and Permit Driven Mitigation (current and the dream)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9A975-3EBB-41D6-BBBA-5FA5954F6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FF00"/>
                </a:highlight>
              </a:rPr>
              <a:t>What is it?</a:t>
            </a:r>
          </a:p>
        </p:txBody>
      </p:sp>
      <p:pic>
        <p:nvPicPr>
          <p:cNvPr id="8" name="Content Placeholder 7" descr="A picture containing grass, sky, outdoor, herd&#10;&#10;Description automatically generated">
            <a:extLst>
              <a:ext uri="{FF2B5EF4-FFF2-40B4-BE49-F238E27FC236}">
                <a16:creationId xmlns:a16="http://schemas.microsoft.com/office/drawing/2014/main" id="{A3FA652F-98E2-43A8-B2CB-56B7FFDE14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16591"/>
            <a:ext cx="5256212" cy="318269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77E16-F65C-4D9D-9452-658B20738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FF00"/>
                </a:highlight>
              </a:rPr>
              <a:t>The Dream!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48486-798C-4D0D-A4B1-60D2E8E3DA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Collaborative Approach Regionally (Private/public partnerships)</a:t>
            </a:r>
          </a:p>
          <a:p>
            <a:r>
              <a:rPr lang="en-US" dirty="0">
                <a:solidFill>
                  <a:schemeClr val="bg1"/>
                </a:solidFill>
              </a:rPr>
              <a:t>Ecological Lift vs project by project view of mitigation</a:t>
            </a:r>
          </a:p>
          <a:p>
            <a:r>
              <a:rPr lang="en-US" dirty="0">
                <a:solidFill>
                  <a:schemeClr val="bg1"/>
                </a:solidFill>
              </a:rPr>
              <a:t>Out of Kind Mitigation</a:t>
            </a:r>
          </a:p>
          <a:p>
            <a:r>
              <a:rPr lang="en-US" dirty="0">
                <a:solidFill>
                  <a:schemeClr val="bg1"/>
                </a:solidFill>
              </a:rPr>
              <a:t>Investment in Connectivity</a:t>
            </a:r>
          </a:p>
        </p:txBody>
      </p:sp>
    </p:spTree>
    <p:extLst>
      <p:ext uri="{BB962C8B-B14F-4D97-AF65-F5344CB8AC3E}">
        <p14:creationId xmlns:p14="http://schemas.microsoft.com/office/powerpoint/2010/main" val="19315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BDA0-96B7-4686-9F18-9452F7038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Ecological Lift vs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Project by Project View of Mitigation</a:t>
            </a:r>
          </a:p>
        </p:txBody>
      </p:sp>
      <p:pic>
        <p:nvPicPr>
          <p:cNvPr id="9" name="Picture 8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78AC1798-D0FF-43FB-B401-44D42173E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4" y="1919491"/>
            <a:ext cx="5783686" cy="4481848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02BE9BA-3F8D-4E8F-B757-E7CAC01962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1919491"/>
            <a:ext cx="5572284" cy="4481848"/>
          </a:xfrm>
        </p:spPr>
      </p:pic>
    </p:spTree>
    <p:extLst>
      <p:ext uri="{BB962C8B-B14F-4D97-AF65-F5344CB8AC3E}">
        <p14:creationId xmlns:p14="http://schemas.microsoft.com/office/powerpoint/2010/main" val="17827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5D0A-E891-4529-802A-4F6A0B51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H-Bam (HUM-255-6.0/7.6)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FAE1D7-9EC0-4891-B3AB-93A9467301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1690688"/>
            <a:ext cx="5655538" cy="38532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043EE-C308-45B7-8BB4-DF668E4FE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E075E1-1033-4243-ADA3-138A3835EE08}"/>
              </a:ext>
            </a:extLst>
          </p:cNvPr>
          <p:cNvSpPr txBox="1"/>
          <p:nvPr/>
        </p:nvSpPr>
        <p:spPr>
          <a:xfrm>
            <a:off x="7220292" y="3900167"/>
            <a:ext cx="3358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H-Bam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857CC6-55D4-441D-8BAD-CD1FCCB31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69" y="1357186"/>
            <a:ext cx="5492359" cy="36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chemeClr val="accent1">
                <a:lumMod val="97000"/>
                <a:lumOff val="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97ED-2FB1-4588-9591-9450CA76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Other Mitigation Highlights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6590D-BA17-405D-A349-B63B24D92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3A8982-18D5-4BB3-A3D5-F51761E4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0" y="1322787"/>
            <a:ext cx="5237822" cy="3260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0D104-F0DC-4C71-AD28-61863C67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80" y="1322788"/>
            <a:ext cx="4783343" cy="32736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370FDE-87F5-4A6E-AFCB-B48DEE4CEC25}"/>
              </a:ext>
            </a:extLst>
          </p:cNvPr>
          <p:cNvSpPr txBox="1"/>
          <p:nvPr/>
        </p:nvSpPr>
        <p:spPr>
          <a:xfrm>
            <a:off x="600269" y="4596455"/>
            <a:ext cx="4848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White Deer Lake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Mit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. Area </a:t>
            </a:r>
          </a:p>
          <a:p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(mitigation site for Deadhorse Summit curve correction</a:t>
            </a:r>
            <a:r>
              <a:rPr lang="en-US" sz="2000" dirty="0">
                <a:solidFill>
                  <a:srgbClr val="FFFF00"/>
                </a:solidFill>
              </a:rPr>
              <a:t> – Stevens Pass Road @ Trout Creek Campground/Shasta Trinity NF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6A028-4BA4-4F7D-B966-947532A3341C}"/>
              </a:ext>
            </a:extLst>
          </p:cNvPr>
          <p:cNvSpPr txBox="1"/>
          <p:nvPr/>
        </p:nvSpPr>
        <p:spPr>
          <a:xfrm flipH="1">
            <a:off x="6039879" y="4583137"/>
            <a:ext cx="4848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Trout Creek Mitigation Area </a:t>
            </a:r>
          </a:p>
          <a:p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dirty="0">
                <a:solidFill>
                  <a:srgbClr val="FFFF00"/>
                </a:solidFill>
                <a:latin typeface="+mj-lt"/>
              </a:rPr>
              <a:t>(mitigation site for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Cayton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Creek bridge replacement – Medicine Lake Road/Shasta Trinity NF)</a:t>
            </a:r>
          </a:p>
        </p:txBody>
      </p:sp>
    </p:spTree>
    <p:extLst>
      <p:ext uri="{BB962C8B-B14F-4D97-AF65-F5344CB8AC3E}">
        <p14:creationId xmlns:p14="http://schemas.microsoft.com/office/powerpoint/2010/main" val="6891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3619-327E-4B1E-8459-1799312E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Wildlife (Terrestrial) Crossings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3F6F9-190A-4291-BCF9-F2E51F702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rgbClr val="FFFF00"/>
                </a:solidFill>
              </a:rPr>
              <a:t>What's Going on</a:t>
            </a:r>
            <a:r>
              <a:rPr lang="en-US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7F202-D9EE-4D4D-956D-5B21BFFA87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US 101 WCB/WTI Grant and Crossing Proposal</a:t>
            </a:r>
          </a:p>
          <a:p>
            <a:r>
              <a:rPr lang="en-US" dirty="0">
                <a:solidFill>
                  <a:schemeClr val="bg1"/>
                </a:solidFill>
              </a:rPr>
              <a:t>SR 89 D3 Work and Connectivity Team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US 395 Bordertown Wildlife Fencing and </a:t>
            </a:r>
            <a:r>
              <a:rPr lang="en-US" dirty="0" err="1">
                <a:solidFill>
                  <a:schemeClr val="bg1"/>
                </a:solidFill>
              </a:rPr>
              <a:t>Jumpouts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SR 139 Connectivity Team</a:t>
            </a:r>
          </a:p>
          <a:p>
            <a:r>
              <a:rPr lang="en-US" dirty="0">
                <a:solidFill>
                  <a:schemeClr val="bg1"/>
                </a:solidFill>
              </a:rPr>
              <a:t>US 97 WCB Grant and Crossing Proposal</a:t>
            </a:r>
            <a:endParaRPr lang="en-US" dirty="0"/>
          </a:p>
        </p:txBody>
      </p:sp>
      <p:pic>
        <p:nvPicPr>
          <p:cNvPr id="7" name="Content Placeholder 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CD2F4178-1204-4E8E-9DC6-205ADF668A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A2F"/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76E4-8C09-48FA-A94B-FA7D54C8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cs typeface="Arial" panose="020B0604020202020204" pitchFamily="34" charset="0"/>
              </a:rPr>
              <a:t>Wildlife Crossing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2CF8C-5607-4989-9265-B3AD1873F5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Successful projects to date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Trail Gulch (SHA-299-PM 4.0)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Water Gulch (SHA-299-PM 4.0)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Benefit-to-cost ratio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835FC-4E65-4C7C-BCCB-3FA102B4C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8" y="88925"/>
            <a:ext cx="847344" cy="69494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07D9BA-7CF9-4735-AA17-3DEBB71364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09" y="1775060"/>
            <a:ext cx="2801842" cy="21013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65A66-A8BD-47BF-A590-66D3BC741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55" y="4200915"/>
            <a:ext cx="2801843" cy="2101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8789C0-049C-446A-A6FF-C29DC3F64536}"/>
              </a:ext>
            </a:extLst>
          </p:cNvPr>
          <p:cNvSpPr txBox="1"/>
          <p:nvPr/>
        </p:nvSpPr>
        <p:spPr>
          <a:xfrm>
            <a:off x="8463178" y="6231350"/>
            <a:ext cx="280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Water Gulch–bobcat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000E3-C8E4-45F1-83FB-1BF1863F9412}"/>
              </a:ext>
            </a:extLst>
          </p:cNvPr>
          <p:cNvSpPr txBox="1"/>
          <p:nvPr/>
        </p:nvSpPr>
        <p:spPr>
          <a:xfrm>
            <a:off x="8463178" y="3801208"/>
            <a:ext cx="280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Trail Gulch–black bear</a:t>
            </a:r>
          </a:p>
        </p:txBody>
      </p:sp>
    </p:spTree>
    <p:extLst>
      <p:ext uri="{BB962C8B-B14F-4D97-AF65-F5344CB8AC3E}">
        <p14:creationId xmlns:p14="http://schemas.microsoft.com/office/powerpoint/2010/main" val="3885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11622</TotalTime>
  <Words>531</Words>
  <Application>Microsoft Office PowerPoint</Application>
  <PresentationFormat>Widescreen</PresentationFormat>
  <Paragraphs>74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Caltrans Environmental  Into The Future A Presentation for Lassen County Transportation Commission</vt:lpstr>
      <vt:lpstr>Who am I?</vt:lpstr>
      <vt:lpstr>Today’s Topics</vt:lpstr>
      <vt:lpstr>Caltrans California Environmental Quality Act and Permit Driven Mitigation (current and the dream)</vt:lpstr>
      <vt:lpstr>Ecological Lift vs  Project by Project View of Mitigation</vt:lpstr>
      <vt:lpstr>H-Bam (HUM-255-6.0/7.6) </vt:lpstr>
      <vt:lpstr>Other Mitigation Highlights</vt:lpstr>
      <vt:lpstr>Wildlife (Terrestrial) Crossings</vt:lpstr>
      <vt:lpstr>Wildlife Crossing Update</vt:lpstr>
      <vt:lpstr>Top 13 Deer Crossing Priorities Statewide</vt:lpstr>
      <vt:lpstr>Top 7 Wildlife Crossing Priorities in District 2</vt:lpstr>
      <vt:lpstr>U.S. 97 Wildlife Conservation Board and Western Transportation Institute Grants and Wildlife Crossing Proposal (SIS-97-PM 20.0/40.0)</vt:lpstr>
      <vt:lpstr>Fiber Reinforced Polymer</vt:lpstr>
      <vt:lpstr>Benefits of FRP Structures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Environmental  Into The Future  A Presentation to Redding West Rotary</dc:title>
  <dc:creator>Stroud, Wesley D@DOT</dc:creator>
  <cp:lastModifiedBy>John Clerici</cp:lastModifiedBy>
  <cp:revision>29</cp:revision>
  <dcterms:created xsi:type="dcterms:W3CDTF">2021-02-19T23:29:23Z</dcterms:created>
  <dcterms:modified xsi:type="dcterms:W3CDTF">2022-05-05T15:06:57Z</dcterms:modified>
</cp:coreProperties>
</file>